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74" r:id="rId6"/>
    <p:sldId id="270" r:id="rId7"/>
    <p:sldId id="263" r:id="rId8"/>
    <p:sldId id="258" r:id="rId9"/>
    <p:sldId id="272" r:id="rId10"/>
    <p:sldId id="262" r:id="rId11"/>
    <p:sldId id="266" r:id="rId12"/>
    <p:sldId id="279" r:id="rId13"/>
    <p:sldId id="265" r:id="rId14"/>
    <p:sldId id="273" r:id="rId15"/>
    <p:sldId id="277" r:id="rId16"/>
    <p:sldId id="276" r:id="rId17"/>
    <p:sldId id="271" r:id="rId18"/>
    <p:sldId id="264" r:id="rId19"/>
    <p:sldId id="259" r:id="rId20"/>
    <p:sldId id="275" r:id="rId2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98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81EE-CE8F-AF46-A485-D57BCC820472}" type="datetimeFigureOut">
              <a:rPr lang="nl-NL" smtClean="0"/>
              <a:pPr/>
              <a:t>31-5-2013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A29F-4904-A640-B869-8219E08F89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8372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81EE-CE8F-AF46-A485-D57BCC820472}" type="datetimeFigureOut">
              <a:rPr lang="nl-NL" smtClean="0"/>
              <a:pPr/>
              <a:t>31-5-2013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A29F-4904-A640-B869-8219E08F89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9944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81EE-CE8F-AF46-A485-D57BCC820472}" type="datetimeFigureOut">
              <a:rPr lang="nl-NL" smtClean="0"/>
              <a:pPr/>
              <a:t>31-5-2013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A29F-4904-A640-B869-8219E08F89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9511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81EE-CE8F-AF46-A485-D57BCC820472}" type="datetimeFigureOut">
              <a:rPr lang="nl-NL" smtClean="0"/>
              <a:pPr/>
              <a:t>31-5-2013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A29F-4904-A640-B869-8219E08F89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2162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81EE-CE8F-AF46-A485-D57BCC820472}" type="datetimeFigureOut">
              <a:rPr lang="nl-NL" smtClean="0"/>
              <a:pPr/>
              <a:t>31-5-2013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A29F-4904-A640-B869-8219E08F89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0606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81EE-CE8F-AF46-A485-D57BCC820472}" type="datetimeFigureOut">
              <a:rPr lang="nl-NL" smtClean="0"/>
              <a:pPr/>
              <a:t>31-5-2013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A29F-4904-A640-B869-8219E08F89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8882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81EE-CE8F-AF46-A485-D57BCC820472}" type="datetimeFigureOut">
              <a:rPr lang="nl-NL" smtClean="0"/>
              <a:pPr/>
              <a:t>31-5-2013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A29F-4904-A640-B869-8219E08F89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5615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81EE-CE8F-AF46-A485-D57BCC820472}" type="datetimeFigureOut">
              <a:rPr lang="nl-NL" smtClean="0"/>
              <a:pPr/>
              <a:t>31-5-2013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A29F-4904-A640-B869-8219E08F89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8251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81EE-CE8F-AF46-A485-D57BCC820472}" type="datetimeFigureOut">
              <a:rPr lang="nl-NL" smtClean="0"/>
              <a:pPr/>
              <a:t>31-5-2013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A29F-4904-A640-B869-8219E08F89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0862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81EE-CE8F-AF46-A485-D57BCC820472}" type="datetimeFigureOut">
              <a:rPr lang="nl-NL" smtClean="0"/>
              <a:pPr/>
              <a:t>31-5-2013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A29F-4904-A640-B869-8219E08F89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6598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81EE-CE8F-AF46-A485-D57BCC820472}" type="datetimeFigureOut">
              <a:rPr lang="nl-NL" smtClean="0"/>
              <a:pPr/>
              <a:t>31-5-2013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EA29F-4904-A640-B869-8219E08F89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1797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081EE-CE8F-AF46-A485-D57BCC820472}" type="datetimeFigureOut">
              <a:rPr lang="nl-NL" smtClean="0"/>
              <a:pPr/>
              <a:t>31-5-2013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EA29F-4904-A640-B869-8219E08F89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3525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15604" cy="1470025"/>
          </a:xfrm>
        </p:spPr>
        <p:txBody>
          <a:bodyPr/>
          <a:lstStyle/>
          <a:p>
            <a:r>
              <a:rPr lang="nl-NL" dirty="0" smtClean="0"/>
              <a:t>Statistische Valkuilen in </a:t>
            </a:r>
            <a:r>
              <a:rPr lang="nl-NL" dirty="0" err="1" smtClean="0"/>
              <a:t>Solvency</a:t>
            </a:r>
            <a:r>
              <a:rPr lang="nl-NL" dirty="0" smtClean="0"/>
              <a:t> II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Miriam </a:t>
            </a:r>
            <a:r>
              <a:rPr lang="nl-NL" dirty="0" err="1" smtClean="0"/>
              <a:t>Loois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1454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3940" y="1777481"/>
            <a:ext cx="6819045" cy="383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3940" y="1777481"/>
            <a:ext cx="6819045" cy="383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56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3940" y="1777481"/>
            <a:ext cx="6819045" cy="383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56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3940" y="1777481"/>
            <a:ext cx="6819045" cy="383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ng 4"/>
          <p:cNvSpPr/>
          <p:nvPr/>
        </p:nvSpPr>
        <p:spPr>
          <a:xfrm>
            <a:off x="2155370" y="4427376"/>
            <a:ext cx="242597" cy="363894"/>
          </a:xfrm>
          <a:prstGeom prst="donut">
            <a:avLst>
              <a:gd name="adj" fmla="val 42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Ring 5"/>
          <p:cNvSpPr/>
          <p:nvPr/>
        </p:nvSpPr>
        <p:spPr>
          <a:xfrm>
            <a:off x="5971591" y="4245429"/>
            <a:ext cx="662474" cy="363894"/>
          </a:xfrm>
          <a:prstGeom prst="donut">
            <a:avLst>
              <a:gd name="adj" fmla="val 42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Ring 6"/>
          <p:cNvSpPr/>
          <p:nvPr/>
        </p:nvSpPr>
        <p:spPr>
          <a:xfrm>
            <a:off x="7165909" y="4609323"/>
            <a:ext cx="242597" cy="363894"/>
          </a:xfrm>
          <a:prstGeom prst="donut">
            <a:avLst>
              <a:gd name="adj" fmla="val 42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996749" y="4819328"/>
            <a:ext cx="1393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/>
              <a:t>September 1974</a:t>
            </a:r>
            <a:endParaRPr lang="nl-NL" sz="14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4920341" y="4665439"/>
            <a:ext cx="2026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/>
              <a:t>Maart, september 2001, </a:t>
            </a:r>
          </a:p>
          <a:p>
            <a:r>
              <a:rPr lang="nl-NL" sz="1400" b="1" dirty="0" smtClean="0"/>
              <a:t>Maart 2003</a:t>
            </a:r>
            <a:endParaRPr lang="nl-NL" sz="1400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6634065" y="4973217"/>
            <a:ext cx="2461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/>
              <a:t>September 2008 t/m juni 2009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xmlns="" val="2556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Hoe backtesten met een rollende horizon?</a:t>
            </a:r>
            <a:endParaRPr lang="nl-NL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6512" y="4749589"/>
            <a:ext cx="5400536" cy="125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6512" y="1566927"/>
            <a:ext cx="4984329" cy="300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Tekstvak 2"/>
          <p:cNvSpPr txBox="1">
            <a:spLocks noChangeArrowheads="1"/>
          </p:cNvSpPr>
          <p:nvPr/>
        </p:nvSpPr>
        <p:spPr bwMode="auto">
          <a:xfrm>
            <a:off x="4587130" y="2979576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</a:t>
            </a:r>
            <a:r>
              <a:rPr kumimoji="0" lang="nl-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-value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Statistische valkuilen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Value-at-Risk</a:t>
            </a:r>
            <a:r>
              <a:rPr lang="nl-NL" dirty="0" smtClean="0"/>
              <a:t> modellen</a:t>
            </a:r>
          </a:p>
          <a:p>
            <a:pPr lvl="1"/>
            <a:r>
              <a:rPr lang="nl-NL" dirty="0" smtClean="0"/>
              <a:t>Backtesten met een rollende horizon</a:t>
            </a:r>
          </a:p>
          <a:p>
            <a:pPr lvl="1"/>
            <a:r>
              <a:rPr lang="nl-NL" dirty="0" smtClean="0"/>
              <a:t>Andere valkuilen, zoals negeren autocorrelatie, geclusterde volatiliteit.</a:t>
            </a:r>
          </a:p>
          <a:p>
            <a:r>
              <a:rPr lang="nl-NL" dirty="0" smtClean="0"/>
              <a:t>De 1-jaars horizon</a:t>
            </a:r>
          </a:p>
          <a:p>
            <a:pPr lvl="1"/>
            <a:r>
              <a:rPr lang="nl-NL" dirty="0" smtClean="0"/>
              <a:t>Level </a:t>
            </a:r>
            <a:r>
              <a:rPr lang="nl-NL" dirty="0" err="1" smtClean="0"/>
              <a:t>playing</a:t>
            </a:r>
            <a:r>
              <a:rPr lang="nl-NL" dirty="0" smtClean="0"/>
              <a:t> field </a:t>
            </a:r>
            <a:r>
              <a:rPr lang="nl-NL" dirty="0" err="1" smtClean="0"/>
              <a:t>Solvency</a:t>
            </a:r>
            <a:r>
              <a:rPr lang="nl-NL" dirty="0" smtClean="0"/>
              <a:t> II</a:t>
            </a:r>
          </a:p>
          <a:p>
            <a:pPr lvl="1"/>
            <a:r>
              <a:rPr lang="nl-NL" dirty="0" smtClean="0"/>
              <a:t>Gelijke </a:t>
            </a:r>
            <a:r>
              <a:rPr lang="nl-NL" dirty="0" smtClean="0"/>
              <a:t>monniken gelijke kappen</a:t>
            </a:r>
            <a:r>
              <a:rPr lang="nl-NL" dirty="0" smtClean="0"/>
              <a:t>?</a:t>
            </a:r>
          </a:p>
          <a:p>
            <a:pPr lvl="1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56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 1-jaars horizon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Bekijk verschillende hypothetische verzekeraars, met een </a:t>
            </a:r>
            <a:r>
              <a:rPr lang="nl-NL" dirty="0" err="1" smtClean="0"/>
              <a:t>Solvency</a:t>
            </a:r>
            <a:r>
              <a:rPr lang="nl-NL" dirty="0" smtClean="0"/>
              <a:t> II ratio van 100% op t=0. </a:t>
            </a:r>
            <a:endParaRPr lang="nl-NL" dirty="0" smtClean="0"/>
          </a:p>
          <a:p>
            <a:r>
              <a:rPr lang="nl-NL" dirty="0" smtClean="0"/>
              <a:t>Verzekeraars hebben verschillende </a:t>
            </a:r>
          </a:p>
          <a:p>
            <a:pPr lvl="1"/>
            <a:r>
              <a:rPr lang="nl-NL" dirty="0" smtClean="0"/>
              <a:t>L</a:t>
            </a:r>
            <a:r>
              <a:rPr lang="nl-NL" dirty="0" smtClean="0"/>
              <a:t>ooptijd verplichtingen</a:t>
            </a:r>
          </a:p>
          <a:p>
            <a:pPr lvl="1"/>
            <a:r>
              <a:rPr lang="nl-NL" dirty="0" smtClean="0"/>
              <a:t>Kasstroompatroon</a:t>
            </a:r>
          </a:p>
          <a:p>
            <a:pPr lvl="1"/>
            <a:r>
              <a:rPr lang="nl-NL" dirty="0" smtClean="0"/>
              <a:t>Beleggingsbeleid</a:t>
            </a:r>
          </a:p>
          <a:p>
            <a:r>
              <a:rPr lang="nl-NL" dirty="0" smtClean="0"/>
              <a:t>Vergelijk zekerheid uitkeringen in de tijd.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56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 1-jaars </a:t>
            </a:r>
            <a:r>
              <a:rPr lang="nl-NL" dirty="0" smtClean="0"/>
              <a:t>horizon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Default</a:t>
            </a:r>
            <a:r>
              <a:rPr lang="nl-NL" dirty="0" smtClean="0"/>
              <a:t> </a:t>
            </a:r>
            <a:r>
              <a:rPr lang="nl-NL" dirty="0" err="1" smtClean="0"/>
              <a:t>probability</a:t>
            </a:r>
            <a:endParaRPr lang="nl-NL" dirty="0" smtClean="0"/>
          </a:p>
          <a:p>
            <a:pPr lvl="1"/>
            <a:r>
              <a:rPr lang="nl-NL" dirty="0" smtClean="0"/>
              <a:t>Enig moment niet </a:t>
            </a:r>
            <a:r>
              <a:rPr lang="nl-NL" dirty="0" smtClean="0"/>
              <a:t>in staat verplichting te betalen</a:t>
            </a:r>
          </a:p>
          <a:p>
            <a:r>
              <a:rPr lang="nl-NL" dirty="0" smtClean="0"/>
              <a:t>Ruin </a:t>
            </a:r>
            <a:r>
              <a:rPr lang="nl-NL" dirty="0" err="1" smtClean="0"/>
              <a:t>probability</a:t>
            </a:r>
            <a:endParaRPr lang="nl-NL" dirty="0" smtClean="0"/>
          </a:p>
          <a:p>
            <a:pPr lvl="1"/>
            <a:r>
              <a:rPr lang="nl-NL" dirty="0" smtClean="0"/>
              <a:t>Waarde </a:t>
            </a:r>
            <a:r>
              <a:rPr lang="nl-NL" dirty="0" err="1" smtClean="0"/>
              <a:t>assets</a:t>
            </a:r>
            <a:r>
              <a:rPr lang="nl-NL" dirty="0" smtClean="0"/>
              <a:t> op enig tijdstip lager dan waarde </a:t>
            </a:r>
            <a:r>
              <a:rPr lang="nl-NL" dirty="0" err="1" smtClean="0"/>
              <a:t>liabilities</a:t>
            </a:r>
            <a:endParaRPr lang="nl-NL" dirty="0" smtClean="0"/>
          </a:p>
          <a:p>
            <a:r>
              <a:rPr lang="nl-NL" dirty="0" smtClean="0"/>
              <a:t>Ruin </a:t>
            </a:r>
            <a:r>
              <a:rPr lang="nl-NL" dirty="0" err="1" smtClean="0"/>
              <a:t>probability</a:t>
            </a:r>
            <a:r>
              <a:rPr lang="nl-NL" dirty="0" smtClean="0"/>
              <a:t> na 1 jaar</a:t>
            </a:r>
          </a:p>
          <a:p>
            <a:pPr lvl="1"/>
            <a:r>
              <a:rPr lang="nl-NL" dirty="0" smtClean="0"/>
              <a:t>Mag maximaal 0.5% zijn in </a:t>
            </a:r>
            <a:r>
              <a:rPr lang="nl-NL" dirty="0" err="1" smtClean="0"/>
              <a:t>Solvency</a:t>
            </a:r>
            <a:r>
              <a:rPr lang="nl-NL" dirty="0" smtClean="0"/>
              <a:t> II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56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Resultaten onderzoek 1-jaars horizon</a:t>
            </a:r>
            <a:endParaRPr lang="nl-N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63785" y="1417638"/>
            <a:ext cx="66164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56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474" y="1557597"/>
            <a:ext cx="6968804" cy="43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6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21713"/>
            <a:ext cx="1614118" cy="334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8401" y="274638"/>
            <a:ext cx="2609484" cy="562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5097885" y="19535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>http://www.kennislink.nl/publicaties/de-kinderen-van-meneer-smith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56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Statistiek…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Vinden mensen moeilijk en saai</a:t>
            </a:r>
          </a:p>
          <a:p>
            <a:r>
              <a:rPr lang="nl-NL" dirty="0" smtClean="0"/>
              <a:t>Tegen intuïtief</a:t>
            </a:r>
          </a:p>
          <a:p>
            <a:pPr lvl="2"/>
            <a:r>
              <a:rPr lang="nl-NL" dirty="0" smtClean="0"/>
              <a:t>Een moeder heeft twee kinderen, een ervan is een jongen. Wat is de kans dat de ander ook een jongen is?</a:t>
            </a:r>
          </a:p>
          <a:p>
            <a:pPr lvl="2"/>
            <a:endParaRPr lang="nl-NL" dirty="0" smtClean="0"/>
          </a:p>
          <a:p>
            <a:pPr lvl="2"/>
            <a:r>
              <a:rPr lang="nl-NL" dirty="0" smtClean="0"/>
              <a:t>En wat als een van de twee een jongen is die op dinsdag is geboren?</a:t>
            </a:r>
          </a:p>
          <a:p>
            <a:pPr lvl="2">
              <a:buNone/>
            </a:pPr>
            <a:r>
              <a:rPr lang="nl-NL" dirty="0" smtClean="0">
                <a:solidFill>
                  <a:srgbClr val="00B050"/>
                </a:solidFill>
              </a:rPr>
              <a:t>    </a:t>
            </a:r>
            <a:endParaRPr lang="nl-NL" dirty="0" smtClean="0">
              <a:solidFill>
                <a:srgbClr val="FF0000"/>
              </a:solidFill>
            </a:endParaRPr>
          </a:p>
          <a:p>
            <a:endParaRPr lang="nl-NL" dirty="0" smtClean="0"/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Leuk en uitdagend! (maar blijf wel opletten)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Speelt een belangrijke rol in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Solvency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II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56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56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Statistiek…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Vinden mensen moeilijk en saai</a:t>
            </a:r>
          </a:p>
          <a:p>
            <a:r>
              <a:rPr lang="nl-NL" dirty="0" smtClean="0"/>
              <a:t>Tegen intuïtief</a:t>
            </a:r>
          </a:p>
          <a:p>
            <a:pPr lvl="2"/>
            <a:r>
              <a:rPr lang="nl-NL" dirty="0" smtClean="0"/>
              <a:t>Een moeder heeft twee kinderen, een ervan is een jongen. Wat is de kans dat de ander ook een jongen is?</a:t>
            </a:r>
          </a:p>
          <a:p>
            <a:pPr lvl="2">
              <a:buNone/>
            </a:pPr>
            <a:r>
              <a:rPr lang="nl-NL" dirty="0" smtClean="0">
                <a:solidFill>
                  <a:srgbClr val="00B050"/>
                </a:solidFill>
              </a:rPr>
              <a:t>    1/3 </a:t>
            </a:r>
            <a:r>
              <a:rPr lang="nl-NL" dirty="0" smtClean="0"/>
              <a:t>    </a:t>
            </a:r>
            <a:r>
              <a:rPr lang="nl-NL" dirty="0" smtClean="0">
                <a:solidFill>
                  <a:srgbClr val="FF0000"/>
                </a:solidFill>
              </a:rPr>
              <a:t>1/2</a:t>
            </a:r>
          </a:p>
          <a:p>
            <a:pPr lvl="2"/>
            <a:r>
              <a:rPr lang="nl-NL" dirty="0" smtClean="0"/>
              <a:t>En wat als een van de twee een jongen is die op dinsdag is geboren?</a:t>
            </a:r>
          </a:p>
          <a:p>
            <a:pPr lvl="2">
              <a:buNone/>
            </a:pPr>
            <a:r>
              <a:rPr lang="nl-NL" dirty="0" smtClean="0">
                <a:solidFill>
                  <a:srgbClr val="00B050"/>
                </a:solidFill>
              </a:rPr>
              <a:t>    </a:t>
            </a:r>
            <a:endParaRPr lang="nl-NL" dirty="0" smtClean="0">
              <a:solidFill>
                <a:srgbClr val="FF0000"/>
              </a:solidFill>
            </a:endParaRPr>
          </a:p>
          <a:p>
            <a:endParaRPr lang="nl-NL" dirty="0" smtClean="0"/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Leuk en uitdagend! (maar blijf wel opletten)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Speelt een belangrijke rol in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Solvency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II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56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Statistiek…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Vinden mensen moeilijk en saai</a:t>
            </a:r>
          </a:p>
          <a:p>
            <a:r>
              <a:rPr lang="nl-NL" dirty="0" smtClean="0"/>
              <a:t>Tegen intuïtief</a:t>
            </a:r>
          </a:p>
          <a:p>
            <a:pPr lvl="2"/>
            <a:r>
              <a:rPr lang="nl-NL" dirty="0" smtClean="0"/>
              <a:t>Een moeder heeft twee kinderen, een ervan is een jongen. Wat is de kans dat de ander ook een jongen is?</a:t>
            </a:r>
          </a:p>
          <a:p>
            <a:pPr lvl="2">
              <a:buNone/>
            </a:pPr>
            <a:r>
              <a:rPr lang="nl-NL" dirty="0" smtClean="0">
                <a:solidFill>
                  <a:srgbClr val="00B050"/>
                </a:solidFill>
              </a:rPr>
              <a:t>    1/3 </a:t>
            </a:r>
            <a:r>
              <a:rPr lang="nl-NL" dirty="0" smtClean="0"/>
              <a:t>    </a:t>
            </a:r>
            <a:r>
              <a:rPr lang="nl-NL" dirty="0" smtClean="0">
                <a:solidFill>
                  <a:srgbClr val="FF0000"/>
                </a:solidFill>
              </a:rPr>
              <a:t>1/2</a:t>
            </a:r>
          </a:p>
          <a:p>
            <a:pPr lvl="2"/>
            <a:r>
              <a:rPr lang="nl-NL" dirty="0" smtClean="0"/>
              <a:t>En wat als een van de twee een jongen is die op dinsdag is geboren?</a:t>
            </a:r>
          </a:p>
          <a:p>
            <a:pPr lvl="2">
              <a:buNone/>
            </a:pPr>
            <a:r>
              <a:rPr lang="nl-NL" dirty="0" smtClean="0">
                <a:solidFill>
                  <a:srgbClr val="00B050"/>
                </a:solidFill>
              </a:rPr>
              <a:t>    13/27</a:t>
            </a:r>
            <a:r>
              <a:rPr lang="nl-NL" dirty="0" smtClean="0"/>
              <a:t>   </a:t>
            </a:r>
            <a:r>
              <a:rPr lang="nl-NL" dirty="0" smtClean="0">
                <a:solidFill>
                  <a:srgbClr val="FF0000"/>
                </a:solidFill>
              </a:rPr>
              <a:t>1/3</a:t>
            </a:r>
            <a:endParaRPr lang="nl-NL" i="1" dirty="0" smtClean="0"/>
          </a:p>
          <a:p>
            <a:endParaRPr lang="nl-NL" dirty="0" smtClean="0"/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Leuk en uitdagend! (maar blijf wel opletten)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Speelt een belangrijke rol in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Solvency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II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56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Statistiek…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Vinden mensen moeilijk en saai</a:t>
            </a:r>
          </a:p>
          <a:p>
            <a:r>
              <a:rPr lang="nl-NL" dirty="0" smtClean="0"/>
              <a:t>Tegen intuïtief</a:t>
            </a:r>
          </a:p>
          <a:p>
            <a:pPr lvl="2"/>
            <a:r>
              <a:rPr lang="nl-NL" dirty="0" smtClean="0"/>
              <a:t>Een moeder heeft twee kinderen, een ervan is een jongen. Wat is de kans dat de ander ook een jongen is?</a:t>
            </a:r>
          </a:p>
          <a:p>
            <a:pPr lvl="2">
              <a:buNone/>
            </a:pPr>
            <a:r>
              <a:rPr lang="nl-NL" dirty="0" smtClean="0">
                <a:solidFill>
                  <a:srgbClr val="00B050"/>
                </a:solidFill>
              </a:rPr>
              <a:t>    1/3 </a:t>
            </a:r>
            <a:r>
              <a:rPr lang="nl-NL" dirty="0" smtClean="0"/>
              <a:t>    </a:t>
            </a:r>
            <a:r>
              <a:rPr lang="nl-NL" dirty="0" smtClean="0">
                <a:solidFill>
                  <a:srgbClr val="FF0000"/>
                </a:solidFill>
              </a:rPr>
              <a:t>1/2</a:t>
            </a:r>
          </a:p>
          <a:p>
            <a:pPr lvl="2"/>
            <a:r>
              <a:rPr lang="nl-NL" dirty="0" smtClean="0"/>
              <a:t>En wat als een van de twee een jongen is die op dinsdag is geboren?</a:t>
            </a:r>
          </a:p>
          <a:p>
            <a:pPr lvl="2">
              <a:buNone/>
            </a:pPr>
            <a:r>
              <a:rPr lang="nl-NL" dirty="0" smtClean="0">
                <a:solidFill>
                  <a:srgbClr val="00B050"/>
                </a:solidFill>
              </a:rPr>
              <a:t>    13/27</a:t>
            </a:r>
            <a:r>
              <a:rPr lang="nl-NL" dirty="0" smtClean="0"/>
              <a:t>   </a:t>
            </a:r>
            <a:r>
              <a:rPr lang="nl-NL" dirty="0" smtClean="0">
                <a:solidFill>
                  <a:srgbClr val="FF0000"/>
                </a:solidFill>
              </a:rPr>
              <a:t>1/3  </a:t>
            </a:r>
            <a:r>
              <a:rPr lang="nl-NL" i="1" dirty="0" smtClean="0"/>
              <a:t>(de kinderen van meneer Smith)</a:t>
            </a:r>
          </a:p>
          <a:p>
            <a:endParaRPr lang="nl-NL" dirty="0" smtClean="0"/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Leuk en uitdagend! (maar blijf wel opletten)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Speelt een belangrijke rol in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Solvency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II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56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Statistiek…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Vinden mensen moeilijk en saai</a:t>
            </a:r>
          </a:p>
          <a:p>
            <a:r>
              <a:rPr lang="nl-NL" dirty="0" smtClean="0"/>
              <a:t>Tegen intuïtief</a:t>
            </a:r>
          </a:p>
          <a:p>
            <a:pPr lvl="2"/>
            <a:r>
              <a:rPr lang="nl-NL" dirty="0" smtClean="0"/>
              <a:t>Een moeder heeft twee kinderen, een ervan is een jongen. Wat is de kans dat de ander ook een jongen is?</a:t>
            </a:r>
          </a:p>
          <a:p>
            <a:pPr lvl="2">
              <a:buNone/>
            </a:pPr>
            <a:r>
              <a:rPr lang="nl-NL" dirty="0" smtClean="0">
                <a:solidFill>
                  <a:srgbClr val="00B050"/>
                </a:solidFill>
              </a:rPr>
              <a:t>    1/3 </a:t>
            </a:r>
            <a:r>
              <a:rPr lang="nl-NL" dirty="0" smtClean="0"/>
              <a:t>    </a:t>
            </a:r>
            <a:r>
              <a:rPr lang="nl-NL" dirty="0" smtClean="0">
                <a:solidFill>
                  <a:srgbClr val="FF0000"/>
                </a:solidFill>
              </a:rPr>
              <a:t>1/2</a:t>
            </a:r>
          </a:p>
          <a:p>
            <a:pPr lvl="2"/>
            <a:r>
              <a:rPr lang="nl-NL" dirty="0" smtClean="0"/>
              <a:t>En wat als een van de twee een jongen is die op dinsdag is geboren?</a:t>
            </a:r>
          </a:p>
          <a:p>
            <a:pPr lvl="2">
              <a:buNone/>
            </a:pPr>
            <a:r>
              <a:rPr lang="nl-NL" dirty="0" smtClean="0">
                <a:solidFill>
                  <a:srgbClr val="00B050"/>
                </a:solidFill>
              </a:rPr>
              <a:t>    13/27</a:t>
            </a:r>
            <a:r>
              <a:rPr lang="nl-NL" dirty="0" smtClean="0"/>
              <a:t>   </a:t>
            </a:r>
            <a:r>
              <a:rPr lang="nl-NL" dirty="0" smtClean="0">
                <a:solidFill>
                  <a:srgbClr val="FF0000"/>
                </a:solidFill>
              </a:rPr>
              <a:t>1/3  </a:t>
            </a:r>
            <a:r>
              <a:rPr lang="nl-NL" i="1" dirty="0" smtClean="0"/>
              <a:t>(de kinderen van meneer Smith)</a:t>
            </a:r>
            <a:endParaRPr lang="nl-NL" dirty="0" smtClean="0">
              <a:solidFill>
                <a:srgbClr val="FF0000"/>
              </a:solidFill>
            </a:endParaRPr>
          </a:p>
          <a:p>
            <a:endParaRPr lang="nl-NL" dirty="0" smtClean="0"/>
          </a:p>
          <a:p>
            <a:r>
              <a:rPr lang="nl-NL" dirty="0" smtClean="0"/>
              <a:t>Leuk en uitdagend! (maar blijf wel opletten)</a:t>
            </a:r>
          </a:p>
          <a:p>
            <a:r>
              <a:rPr lang="nl-NL" dirty="0" smtClean="0"/>
              <a:t>Speelt een belangrijke rol in </a:t>
            </a:r>
            <a:r>
              <a:rPr lang="nl-NL" dirty="0" err="1" smtClean="0"/>
              <a:t>Solvency</a:t>
            </a:r>
            <a:r>
              <a:rPr lang="nl-NL" dirty="0" smtClean="0"/>
              <a:t> II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56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Statistiek in </a:t>
            </a:r>
            <a:r>
              <a:rPr lang="nl-NL" dirty="0" err="1" smtClean="0"/>
              <a:t>Solvency</a:t>
            </a:r>
            <a:r>
              <a:rPr lang="nl-NL" dirty="0" smtClean="0"/>
              <a:t> II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Value-at-Risk</a:t>
            </a:r>
            <a:r>
              <a:rPr lang="nl-NL" dirty="0" smtClean="0"/>
              <a:t> model</a:t>
            </a:r>
          </a:p>
          <a:p>
            <a:pPr lvl="1"/>
            <a:r>
              <a:rPr lang="nl-NL" dirty="0" smtClean="0"/>
              <a:t>1-jaars horizon, 99.5% betrouwbaarheidsinterval</a:t>
            </a:r>
          </a:p>
          <a:p>
            <a:pPr lvl="1"/>
            <a:r>
              <a:rPr lang="nl-NL" dirty="0" smtClean="0"/>
              <a:t>“1-in-200 jaar” gebeurtenis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Interne modellen</a:t>
            </a:r>
          </a:p>
          <a:p>
            <a:pPr lvl="1"/>
            <a:r>
              <a:rPr lang="nl-NL" dirty="0" smtClean="0"/>
              <a:t>Backtest</a:t>
            </a:r>
          </a:p>
          <a:p>
            <a:pPr lvl="1"/>
            <a:r>
              <a:rPr lang="nl-NL" dirty="0" smtClean="0"/>
              <a:t>Weinig historische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56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Backtesten met een rollende horizon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134" y="1950098"/>
            <a:ext cx="5100857" cy="331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56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Voorbeeld: De aandelenstress parameter in het FTK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In het Financieel Toetsingskader voor pensioenfondsen wordt een aandelen stress parameter gehanteerd van 25%. </a:t>
            </a:r>
          </a:p>
          <a:p>
            <a:r>
              <a:rPr lang="nl-NL" sz="1800" dirty="0" smtClean="0"/>
              <a:t>Zekerheidsmaat 97.5% (“1-in-40 jaar gebeurtenis”)</a:t>
            </a:r>
          </a:p>
          <a:p>
            <a:pPr>
              <a:buNone/>
            </a:pPr>
            <a:endParaRPr lang="nl-NL" sz="1800" dirty="0" smtClean="0"/>
          </a:p>
          <a:p>
            <a:pPr>
              <a:buNone/>
            </a:pPr>
            <a:r>
              <a:rPr lang="nl-NL" sz="1800" dirty="0" smtClean="0"/>
              <a:t>Evaluatiecommissie FTK:</a:t>
            </a:r>
          </a:p>
          <a:p>
            <a:pPr>
              <a:buNone/>
            </a:pPr>
            <a:endParaRPr lang="nl-NL" sz="1800" dirty="0" smtClean="0"/>
          </a:p>
          <a:p>
            <a:pPr>
              <a:buNone/>
            </a:pPr>
            <a:r>
              <a:rPr lang="nl-NL" sz="1800" dirty="0" smtClean="0"/>
              <a:t>“Sinds 1970 heeft deze index 4 keer een tuimeling meegemaakt die groter is dan</a:t>
            </a:r>
          </a:p>
          <a:p>
            <a:pPr>
              <a:buNone/>
            </a:pPr>
            <a:r>
              <a:rPr lang="nl-NL" sz="1800" dirty="0" smtClean="0"/>
              <a:t>de 25 procent daling waar het FTK op is gestoeld. Twee van deze gebeurtenissen</a:t>
            </a:r>
          </a:p>
          <a:p>
            <a:pPr>
              <a:buNone/>
            </a:pPr>
            <a:r>
              <a:rPr lang="nl-NL" sz="1800" dirty="0" smtClean="0"/>
              <a:t>vonden plaats in de afgelopen 7 jaar. De frequentie van dergelijke omvangrijke</a:t>
            </a:r>
          </a:p>
          <a:p>
            <a:pPr>
              <a:buNone/>
            </a:pPr>
            <a:r>
              <a:rPr lang="nl-NL" sz="1800" dirty="0" smtClean="0"/>
              <a:t>schokken is dus hoger dan op basis van de 97,5 procent zekerheidsmaat en een</a:t>
            </a:r>
          </a:p>
          <a:p>
            <a:pPr>
              <a:buNone/>
            </a:pPr>
            <a:r>
              <a:rPr lang="nl-NL" sz="1800" dirty="0" smtClean="0"/>
              <a:t>(log)normale verdeling mag worden verwacht.”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xmlns="" val="2556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639</Words>
  <Application>Microsoft Office PowerPoint</Application>
  <PresentationFormat>Diavoorstelling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Office-thema</vt:lpstr>
      <vt:lpstr>Statistische Valkuilen in Solvency II</vt:lpstr>
      <vt:lpstr>Statistiek…</vt:lpstr>
      <vt:lpstr>Statistiek…</vt:lpstr>
      <vt:lpstr>Statistiek…</vt:lpstr>
      <vt:lpstr>Statistiek…</vt:lpstr>
      <vt:lpstr>Statistiek…</vt:lpstr>
      <vt:lpstr>Statistiek in Solvency II</vt:lpstr>
      <vt:lpstr>Backtesten met een rollende horizon</vt:lpstr>
      <vt:lpstr>Voorbeeld: De aandelenstress parameter in het FTK</vt:lpstr>
      <vt:lpstr>Dia 10</vt:lpstr>
      <vt:lpstr>Dia 11</vt:lpstr>
      <vt:lpstr>Dia 12</vt:lpstr>
      <vt:lpstr>Hoe backtesten met een rollende horizon?</vt:lpstr>
      <vt:lpstr>Statistische valkuilen</vt:lpstr>
      <vt:lpstr>Onderzoek 1-jaars horizon (1)</vt:lpstr>
      <vt:lpstr>Onderzoek 1-jaars horizon (2)</vt:lpstr>
      <vt:lpstr>Resultaten onderzoek 1-jaars horizon</vt:lpstr>
      <vt:lpstr>Vragen?</vt:lpstr>
      <vt:lpstr>Dia 19</vt:lpstr>
      <vt:lpstr>Dia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Marjolein Stahl</dc:creator>
  <cp:lastModifiedBy>Gebruiker</cp:lastModifiedBy>
  <cp:revision>33</cp:revision>
  <dcterms:created xsi:type="dcterms:W3CDTF">2013-05-21T15:40:41Z</dcterms:created>
  <dcterms:modified xsi:type="dcterms:W3CDTF">2013-05-31T18:58:12Z</dcterms:modified>
</cp:coreProperties>
</file>